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48" r:id="rId1"/>
  </p:sldMasterIdLst>
  <p:handoutMasterIdLst>
    <p:handoutMasterId r:id="rId14"/>
  </p:handoutMasterIdLst>
  <p:sldIdLst>
    <p:sldId id="256" r:id="rId2"/>
    <p:sldId id="387" r:id="rId3"/>
    <p:sldId id="368" r:id="rId4"/>
    <p:sldId id="375" r:id="rId5"/>
    <p:sldId id="376" r:id="rId6"/>
    <p:sldId id="360" r:id="rId7"/>
    <p:sldId id="361" r:id="rId8"/>
    <p:sldId id="381" r:id="rId9"/>
    <p:sldId id="385" r:id="rId10"/>
    <p:sldId id="365" r:id="rId11"/>
    <p:sldId id="262" r:id="rId12"/>
    <p:sldId id="388" r:id="rId13"/>
  </p:sldIdLst>
  <p:sldSz cx="9144000" cy="6858000" type="screen4x3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48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BCE5CE5-9E1C-47F9-865F-4C788B6B9316}" type="datetimeFigureOut">
              <a:rPr lang="hu-HU" smtClean="0"/>
              <a:pPr/>
              <a:t>2014.09.09.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B60DBD1-5DB6-4C96-ACC4-38E04B1C70D8}" type="slidenum">
              <a:rPr lang="hu-HU" smtClean="0"/>
              <a:pPr/>
              <a:t>‹#›</a:t>
            </a:fld>
            <a:endParaRPr lang="hu-H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 smtClean="0"/>
              <a:t>Alcím mintájának szerkesztése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5A5E0-0E98-4029-8B31-CBA64B6CBF86}" type="datetimeFigureOut">
              <a:rPr lang="hu-HU" smtClean="0"/>
              <a:pPr/>
              <a:t>2014.09.09.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57B0FD-042D-429B-A212-6AB4335D7363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5A5E0-0E98-4029-8B31-CBA64B6CBF86}" type="datetimeFigureOut">
              <a:rPr lang="hu-HU" smtClean="0"/>
              <a:pPr/>
              <a:t>2014.09.09.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57B0FD-042D-429B-A212-6AB4335D7363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5A5E0-0E98-4029-8B31-CBA64B6CBF86}" type="datetimeFigureOut">
              <a:rPr lang="hu-HU" smtClean="0"/>
              <a:pPr/>
              <a:t>2014.09.09.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57B0FD-042D-429B-A212-6AB4335D7363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5A5E0-0E98-4029-8B31-CBA64B6CBF86}" type="datetimeFigureOut">
              <a:rPr lang="hu-HU" smtClean="0"/>
              <a:pPr/>
              <a:t>2014.09.09.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57B0FD-042D-429B-A212-6AB4335D7363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5A5E0-0E98-4029-8B31-CBA64B6CBF86}" type="datetimeFigureOut">
              <a:rPr lang="hu-HU" smtClean="0"/>
              <a:pPr/>
              <a:t>2014.09.09.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57B0FD-042D-429B-A212-6AB4335D7363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5A5E0-0E98-4029-8B31-CBA64B6CBF86}" type="datetimeFigureOut">
              <a:rPr lang="hu-HU" smtClean="0"/>
              <a:pPr/>
              <a:t>2014.09.09.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57B0FD-042D-429B-A212-6AB4335D7363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5A5E0-0E98-4029-8B31-CBA64B6CBF86}" type="datetimeFigureOut">
              <a:rPr lang="hu-HU" smtClean="0"/>
              <a:pPr/>
              <a:t>2014.09.09.</a:t>
            </a:fld>
            <a:endParaRPr lang="hu-HU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57B0FD-042D-429B-A212-6AB4335D7363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5A5E0-0E98-4029-8B31-CBA64B6CBF86}" type="datetimeFigureOut">
              <a:rPr lang="hu-HU" smtClean="0"/>
              <a:pPr/>
              <a:t>2014.09.09.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57B0FD-042D-429B-A212-6AB4335D7363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5A5E0-0E98-4029-8B31-CBA64B6CBF86}" type="datetimeFigureOut">
              <a:rPr lang="hu-HU" smtClean="0"/>
              <a:pPr/>
              <a:t>2014.09.09.</a:t>
            </a:fld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57B0FD-042D-429B-A212-6AB4335D7363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5A5E0-0E98-4029-8B31-CBA64B6CBF86}" type="datetimeFigureOut">
              <a:rPr lang="hu-HU" smtClean="0"/>
              <a:pPr/>
              <a:t>2014.09.09.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57B0FD-042D-429B-A212-6AB4335D7363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5A5E0-0E98-4029-8B31-CBA64B6CBF86}" type="datetimeFigureOut">
              <a:rPr lang="hu-HU" smtClean="0"/>
              <a:pPr/>
              <a:t>2014.09.09.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57B0FD-042D-429B-A212-6AB4335D7363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E5A5E0-0E98-4029-8B31-CBA64B6CBF86}" type="datetimeFigureOut">
              <a:rPr lang="hu-HU" smtClean="0"/>
              <a:pPr/>
              <a:t>2014.09.09.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57B0FD-042D-429B-A212-6AB4335D7363}" type="slidenum">
              <a:rPr lang="hu-HU" smtClean="0"/>
              <a:pPr/>
              <a:t>‹#›</a:t>
            </a:fld>
            <a:endParaRPr lang="hu-H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VtvjbmoDx-I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trendinspiracio.hu/kommunikacio/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zgeneracio.hu/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hu-HU" dirty="0" smtClean="0">
                <a:solidFill>
                  <a:schemeClr val="tx2"/>
                </a:solidFill>
              </a:rPr>
              <a:t>Miért fontos, hogy lássanak engem? Hogyan mutassam meg magam?</a:t>
            </a:r>
            <a:endParaRPr lang="hu-HU" dirty="0">
              <a:solidFill>
                <a:schemeClr val="tx2"/>
              </a:solidFill>
            </a:endParaRPr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hu-HU" dirty="0" smtClean="0"/>
              <a:t>Dr. Kuráth Gabriella </a:t>
            </a:r>
          </a:p>
          <a:p>
            <a:r>
              <a:rPr lang="hu-HU" dirty="0" smtClean="0"/>
              <a:t>Pécsi Tudományegyetem</a:t>
            </a:r>
            <a:endParaRPr lang="hu-H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8543" name="Group 111"/>
          <p:cNvGraphicFramePr>
            <a:graphicFrameLocks noGrp="1"/>
          </p:cNvGraphicFramePr>
          <p:nvPr>
            <p:ph idx="4294967295"/>
          </p:nvPr>
        </p:nvGraphicFramePr>
        <p:xfrm>
          <a:off x="0" y="908719"/>
          <a:ext cx="9144001" cy="5943771"/>
        </p:xfrm>
        <a:graphic>
          <a:graphicData uri="http://schemas.openxmlformats.org/drawingml/2006/table">
            <a:tbl>
              <a:tblPr/>
              <a:tblGrid>
                <a:gridCol w="1905070"/>
                <a:gridCol w="3208716"/>
                <a:gridCol w="4030215"/>
              </a:tblGrid>
              <a:tr h="334018"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+mj-lt"/>
                          <a:cs typeface="Times New Roman" pitchFamily="18" charset="0"/>
                        </a:rPr>
                        <a:t>Eszközök</a:t>
                      </a:r>
                      <a:endParaRPr kumimoji="0" lang="hu-H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+mj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+mj-lt"/>
                          <a:cs typeface="Times New Roman" pitchFamily="18" charset="0"/>
                        </a:rPr>
                        <a:t>Belső</a:t>
                      </a:r>
                      <a:endParaRPr kumimoji="0" lang="hu-H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+mj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+mj-lt"/>
                          <a:cs typeface="Times New Roman" pitchFamily="18" charset="0"/>
                        </a:rPr>
                        <a:t>Külső</a:t>
                      </a:r>
                      <a:endParaRPr kumimoji="0" lang="hu-H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+mj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6329"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+mj-lt"/>
                          <a:cs typeface="Times New Roman" pitchFamily="18" charset="0"/>
                        </a:rPr>
                        <a:t>Nyilvánosság köre</a:t>
                      </a:r>
                      <a:endParaRPr kumimoji="0" lang="hu-H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+mj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Times New Roman" pitchFamily="18" charset="0"/>
                        </a:rPr>
                        <a:t>belső nyilvánosság</a:t>
                      </a:r>
                      <a:endParaRPr kumimoji="0" lang="hu-H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Times New Roman" pitchFamily="18" charset="0"/>
                        </a:rPr>
                        <a:t>teljes nyilvánosság</a:t>
                      </a:r>
                      <a:endParaRPr kumimoji="0" lang="hu-H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6802"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+mj-lt"/>
                          <a:cs typeface="Times New Roman" pitchFamily="18" charset="0"/>
                        </a:rPr>
                        <a:t>Elsődleges cél</a:t>
                      </a:r>
                      <a:endParaRPr kumimoji="0" lang="hu-H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+mj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Times New Roman" pitchFamily="18" charset="0"/>
                        </a:rPr>
                        <a:t>intézményfejlesztés</a:t>
                      </a:r>
                      <a:endParaRPr kumimoji="0" lang="hu-H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Times New Roman" pitchFamily="18" charset="0"/>
                        </a:rPr>
                        <a:t>a nyilvánosság tájékoztatása</a:t>
                      </a:r>
                      <a:endParaRPr kumimoji="0" lang="hu-H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383987"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+mj-lt"/>
                          <a:cs typeface="Times New Roman" pitchFamily="18" charset="0"/>
                        </a:rPr>
                        <a:t>Főbb eszközök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Char char=""/>
                        <a:tabLst/>
                      </a:pPr>
                      <a:r>
                        <a:rPr kumimoji="0" lang="hu-H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Times New Roman" pitchFamily="18" charset="0"/>
                        </a:rPr>
                        <a:t>Összefoglaló, kutatási tanulmány</a:t>
                      </a: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Char char=""/>
                        <a:tabLst/>
                      </a:pPr>
                      <a:r>
                        <a:rPr kumimoji="0" lang="hu-H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Times New Roman" pitchFamily="18" charset="0"/>
                        </a:rPr>
                        <a:t>Belső hírlevél</a:t>
                      </a: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Char char=""/>
                        <a:tabLst/>
                      </a:pPr>
                      <a:r>
                        <a:rPr kumimoji="0" lang="hu-H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Times New Roman" pitchFamily="18" charset="0"/>
                        </a:rPr>
                        <a:t>Levelezőlisták, hírek</a:t>
                      </a: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Char char=""/>
                        <a:tabLst/>
                      </a:pPr>
                      <a:r>
                        <a:rPr kumimoji="0" lang="hu-H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Times New Roman" pitchFamily="18" charset="0"/>
                        </a:rPr>
                        <a:t>Intranet – tartalommenedzsment</a:t>
                      </a: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Char char=""/>
                        <a:tabLst/>
                      </a:pPr>
                      <a:r>
                        <a:rPr kumimoji="0" lang="hu-H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Times New Roman" pitchFamily="18" charset="0"/>
                        </a:rPr>
                        <a:t>Beltéri reklámeszközök, hirdetések</a:t>
                      </a: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Char char=""/>
                        <a:tabLst/>
                      </a:pPr>
                      <a:r>
                        <a:rPr kumimoji="0" lang="hu-H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Times New Roman" pitchFamily="18" charset="0"/>
                        </a:rPr>
                        <a:t>Intézményi újság, televízió, rádió megjelenések</a:t>
                      </a: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Char char=""/>
                        <a:tabLst/>
                      </a:pPr>
                      <a:r>
                        <a:rPr kumimoji="0" lang="hu-H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Times New Roman" pitchFamily="18" charset="0"/>
                        </a:rPr>
                        <a:t>Vezetői fórumokon prezentációk, beszámolók</a:t>
                      </a: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Char char=""/>
                        <a:tabLst/>
                      </a:pPr>
                      <a:r>
                        <a:rPr kumimoji="0" lang="hu-H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Times New Roman" pitchFamily="18" charset="0"/>
                        </a:rPr>
                        <a:t>Szakmai </a:t>
                      </a:r>
                      <a:r>
                        <a:rPr kumimoji="0" lang="hu-HU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Times New Roman" pitchFamily="18" charset="0"/>
                        </a:rPr>
                        <a:t>workshop-ok</a:t>
                      </a:r>
                      <a:r>
                        <a:rPr kumimoji="0" lang="hu-H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Times New Roman" pitchFamily="18" charset="0"/>
                        </a:rPr>
                        <a:t>, </a:t>
                      </a:r>
                      <a:r>
                        <a:rPr kumimoji="0" lang="hu-HU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Times New Roman" pitchFamily="18" charset="0"/>
                        </a:rPr>
                        <a:t>szakmai</a:t>
                      </a:r>
                      <a:r>
                        <a:rPr kumimoji="0" lang="hu-H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Times New Roman" pitchFamily="18" charset="0"/>
                        </a:rPr>
                        <a:t> nap, konferencia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Char char=""/>
                        <a:tabLst/>
                      </a:pPr>
                      <a:r>
                        <a:rPr kumimoji="0" lang="hu-H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Times New Roman" pitchFamily="18" charset="0"/>
                        </a:rPr>
                        <a:t>Nyomtatott és online tájékoztató kiadványok</a:t>
                      </a: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Char char=""/>
                        <a:tabLst/>
                      </a:pPr>
                      <a:r>
                        <a:rPr kumimoji="0" lang="hu-H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Times New Roman" pitchFamily="18" charset="0"/>
                        </a:rPr>
                        <a:t>Online és nyomtatott hírlevél, névre szóló levél</a:t>
                      </a: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Char char=""/>
                        <a:tabLst/>
                      </a:pPr>
                      <a:r>
                        <a:rPr kumimoji="0" lang="hu-H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Times New Roman" pitchFamily="18" charset="0"/>
                        </a:rPr>
                        <a:t>Intézményi portál, </a:t>
                      </a:r>
                      <a:r>
                        <a:rPr kumimoji="0" lang="hu-HU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Times New Roman" pitchFamily="18" charset="0"/>
                        </a:rPr>
                        <a:t>projekthonlap</a:t>
                      </a:r>
                      <a:endParaRPr kumimoji="0" lang="hu-H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Times New Roman" pitchFamily="18" charset="0"/>
                      </a:endParaRP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Char char=""/>
                        <a:tabLst/>
                      </a:pPr>
                      <a:r>
                        <a:rPr kumimoji="0" lang="hu-H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Times New Roman" pitchFamily="18" charset="0"/>
                        </a:rPr>
                        <a:t>Közösségi média eszközök</a:t>
                      </a: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Char char=""/>
                        <a:tabLst/>
                        <a:defRPr/>
                      </a:pPr>
                      <a:r>
                        <a:rPr kumimoji="0" lang="hu-H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Times New Roman" pitchFamily="18" charset="0"/>
                        </a:rPr>
                        <a:t>Újság, televízió, rádió, online hirdetések</a:t>
                      </a: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Char char=""/>
                        <a:tabLst/>
                      </a:pPr>
                      <a:r>
                        <a:rPr kumimoji="0" lang="hu-H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Times New Roman" pitchFamily="18" charset="0"/>
                        </a:rPr>
                        <a:t>Kültéri reklámeszközök, hirdetések</a:t>
                      </a: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Char char=""/>
                        <a:tabLst/>
                      </a:pPr>
                      <a:r>
                        <a:rPr kumimoji="0" lang="hu-H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Times New Roman" pitchFamily="18" charset="0"/>
                        </a:rPr>
                        <a:t>Sajtóanyagok, sajtóesemények</a:t>
                      </a: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Char char=""/>
                        <a:tabLst/>
                      </a:pPr>
                      <a:r>
                        <a:rPr kumimoji="0" lang="hu-H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Times New Roman" pitchFamily="18" charset="0"/>
                        </a:rPr>
                        <a:t>Szakmai </a:t>
                      </a:r>
                      <a:r>
                        <a:rPr kumimoji="0" lang="hu-HU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Times New Roman" pitchFamily="18" charset="0"/>
                        </a:rPr>
                        <a:t>workshop-ok</a:t>
                      </a:r>
                      <a:r>
                        <a:rPr kumimoji="0" lang="hu-H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Times New Roman" pitchFamily="18" charset="0"/>
                        </a:rPr>
                        <a:t>, </a:t>
                      </a:r>
                      <a:r>
                        <a:rPr kumimoji="0" lang="hu-HU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Times New Roman" pitchFamily="18" charset="0"/>
                        </a:rPr>
                        <a:t>szakmai</a:t>
                      </a:r>
                      <a:r>
                        <a:rPr kumimoji="0" lang="hu-H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Times New Roman" pitchFamily="18" charset="0"/>
                        </a:rPr>
                        <a:t> nap, konferencia </a:t>
                      </a: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Char char=""/>
                        <a:tabLst/>
                      </a:pPr>
                      <a:r>
                        <a:rPr kumimoji="0" lang="hu-H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Times New Roman" pitchFamily="18" charset="0"/>
                        </a:rPr>
                        <a:t>Diákrendezvények, hallgatói események </a:t>
                      </a: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Char char=""/>
                        <a:tabLst/>
                      </a:pPr>
                      <a:r>
                        <a:rPr kumimoji="0" lang="hu-H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Times New Roman" pitchFamily="18" charset="0"/>
                        </a:rPr>
                        <a:t>További érintett partnerek számára találkozók, események </a:t>
                      </a: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Char char=""/>
                        <a:tabLst/>
                      </a:pPr>
                      <a:r>
                        <a:rPr kumimoji="0" lang="hu-H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Times New Roman" pitchFamily="18" charset="0"/>
                        </a:rPr>
                        <a:t>Reklámtárgyak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" name="Szövegdoboz 2"/>
          <p:cNvSpPr txBox="1"/>
          <p:nvPr/>
        </p:nvSpPr>
        <p:spPr>
          <a:xfrm>
            <a:off x="899592" y="0"/>
            <a:ext cx="748883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4400" dirty="0" smtClean="0">
                <a:solidFill>
                  <a:schemeClr val="tx2"/>
                </a:solidFill>
              </a:rPr>
              <a:t>Kommunikációs eszközök</a:t>
            </a:r>
            <a:endParaRPr lang="hu-HU" sz="4400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686800" cy="1139825"/>
          </a:xfrm>
        </p:spPr>
        <p:txBody>
          <a:bodyPr/>
          <a:lstStyle/>
          <a:p>
            <a:pPr eaLnBrk="1" hangingPunct="1"/>
            <a:r>
              <a:rPr lang="hu-HU" dirty="0" smtClean="0">
                <a:solidFill>
                  <a:schemeClr val="tx2"/>
                </a:solidFill>
              </a:rPr>
              <a:t>Az eredmények hasznosítása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512" y="1556792"/>
            <a:ext cx="8964488" cy="5517232"/>
          </a:xfrm>
        </p:spPr>
        <p:txBody>
          <a:bodyPr>
            <a:normAutofit fontScale="92500" lnSpcReduction="10000"/>
          </a:bodyPr>
          <a:lstStyle/>
          <a:p>
            <a:pPr marL="381000" indent="-381000">
              <a:lnSpc>
                <a:spcPct val="80000"/>
              </a:lnSpc>
              <a:buFont typeface="Wingdings" pitchFamily="2" charset="2"/>
              <a:buAutoNum type="arabicPeriod"/>
            </a:pPr>
            <a:r>
              <a:rPr lang="hu-HU" sz="4400" dirty="0" smtClean="0">
                <a:solidFill>
                  <a:schemeClr val="tx2"/>
                </a:solidFill>
              </a:rPr>
              <a:t>Intézmény</a:t>
            </a:r>
            <a:r>
              <a:rPr lang="hu-HU" sz="4400" dirty="0" smtClean="0"/>
              <a:t> </a:t>
            </a:r>
            <a:r>
              <a:rPr lang="hu-HU" sz="2700" dirty="0" smtClean="0"/>
              <a:t>(intézményi hírnév, vonzerőfejlesztés, minőségfejlesztés, versenyképesség, képzésfejlesztés, beiskolázási tevékenység, k</a:t>
            </a:r>
            <a:r>
              <a:rPr lang="hu-HU" sz="2600" dirty="0" smtClean="0"/>
              <a:t>apcsolattartás erősödése, fejlesztése)</a:t>
            </a:r>
          </a:p>
          <a:p>
            <a:pPr marL="381000" indent="-381000" eaLnBrk="1" hangingPunct="1">
              <a:lnSpc>
                <a:spcPct val="80000"/>
              </a:lnSpc>
              <a:buFont typeface="Wingdings" pitchFamily="2" charset="2"/>
              <a:buAutoNum type="arabicPeriod"/>
            </a:pPr>
            <a:r>
              <a:rPr lang="hu-HU" sz="4400" dirty="0" smtClean="0">
                <a:solidFill>
                  <a:schemeClr val="tx2"/>
                </a:solidFill>
              </a:rPr>
              <a:t>Oktatási szereplők </a:t>
            </a:r>
            <a:r>
              <a:rPr lang="hu-HU" sz="2600" dirty="0" smtClean="0"/>
              <a:t>(kapcsolatrendszer fejlesztése, stratégiai tervezés)</a:t>
            </a:r>
          </a:p>
          <a:p>
            <a:pPr marL="381000" indent="-381000" eaLnBrk="1" hangingPunct="1">
              <a:lnSpc>
                <a:spcPct val="80000"/>
              </a:lnSpc>
              <a:buFont typeface="Wingdings" pitchFamily="2" charset="2"/>
              <a:buAutoNum type="arabicPeriod"/>
            </a:pPr>
            <a:r>
              <a:rPr lang="hu-HU" sz="4400" dirty="0" smtClean="0">
                <a:solidFill>
                  <a:schemeClr val="tx2"/>
                </a:solidFill>
              </a:rPr>
              <a:t>Munkaerőpiac</a:t>
            </a:r>
            <a:r>
              <a:rPr lang="hu-HU" sz="2600" dirty="0" smtClean="0"/>
              <a:t> (kapcsolatrendszer, tervezés)</a:t>
            </a:r>
          </a:p>
          <a:p>
            <a:pPr marL="381000" indent="-381000" eaLnBrk="1" hangingPunct="1">
              <a:lnSpc>
                <a:spcPct val="80000"/>
              </a:lnSpc>
              <a:buFont typeface="Wingdings" pitchFamily="2" charset="2"/>
              <a:buAutoNum type="arabicPeriod"/>
            </a:pPr>
            <a:r>
              <a:rPr lang="hu-HU" sz="4400" dirty="0" smtClean="0">
                <a:solidFill>
                  <a:schemeClr val="tx2"/>
                </a:solidFill>
              </a:rPr>
              <a:t>Diák, hallgatói csoportok</a:t>
            </a:r>
            <a:r>
              <a:rPr lang="hu-HU" sz="4400" dirty="0" smtClean="0"/>
              <a:t> </a:t>
            </a:r>
            <a:r>
              <a:rPr lang="hu-HU" sz="2600" dirty="0" smtClean="0"/>
              <a:t>(intézményi kötődés kialakulása, erősödő </a:t>
            </a:r>
            <a:r>
              <a:rPr lang="hu-HU" sz="2600" dirty="0" err="1" smtClean="0"/>
              <a:t>alumni</a:t>
            </a:r>
            <a:r>
              <a:rPr lang="hu-HU" sz="2600" dirty="0" smtClean="0"/>
              <a:t> rendszerek)</a:t>
            </a:r>
          </a:p>
          <a:p>
            <a:pPr marL="381000" indent="-381000" eaLnBrk="1" hangingPunct="1">
              <a:lnSpc>
                <a:spcPct val="80000"/>
              </a:lnSpc>
              <a:buFont typeface="Wingdings" pitchFamily="2" charset="2"/>
              <a:buAutoNum type="arabicPeriod"/>
            </a:pPr>
            <a:r>
              <a:rPr lang="hu-HU" sz="4400" dirty="0" smtClean="0">
                <a:solidFill>
                  <a:schemeClr val="tx2"/>
                </a:solidFill>
              </a:rPr>
              <a:t>További érdekeltek</a:t>
            </a:r>
            <a:r>
              <a:rPr lang="hu-HU" sz="4400" dirty="0" smtClean="0"/>
              <a:t> </a:t>
            </a:r>
            <a:r>
              <a:rPr lang="hu-HU" sz="2600" dirty="0" smtClean="0"/>
              <a:t>(kapcsolatok erősödése, társadalmi elfogadottság)</a:t>
            </a:r>
          </a:p>
          <a:p>
            <a:pPr marL="381000" indent="-381000" eaLnBrk="1" hangingPunct="1">
              <a:lnSpc>
                <a:spcPct val="80000"/>
              </a:lnSpc>
              <a:buNone/>
            </a:pPr>
            <a:endParaRPr lang="hu-HU" sz="2600" dirty="0" smtClean="0"/>
          </a:p>
          <a:p>
            <a:pPr marL="381000" indent="-381000">
              <a:lnSpc>
                <a:spcPct val="80000"/>
              </a:lnSpc>
              <a:buNone/>
            </a:pPr>
            <a:r>
              <a:rPr lang="hu-HU" sz="4400" dirty="0" smtClean="0">
                <a:solidFill>
                  <a:schemeClr val="tx2"/>
                </a:solidFill>
              </a:rPr>
              <a:t>+ 1 </a:t>
            </a:r>
            <a:r>
              <a:rPr lang="hu-HU" sz="3000" dirty="0" err="1" smtClean="0">
                <a:solidFill>
                  <a:schemeClr val="tx2"/>
                </a:solidFill>
                <a:latin typeface="Mistral" pitchFamily="66" charset="0"/>
              </a:rPr>
              <a:t>Workshop</a:t>
            </a:r>
            <a:r>
              <a:rPr lang="hu-HU" sz="3000" dirty="0" smtClean="0">
                <a:solidFill>
                  <a:schemeClr val="tx2"/>
                </a:solidFill>
                <a:latin typeface="Mistral" pitchFamily="66" charset="0"/>
              </a:rPr>
              <a:t> mottója: „Ha nem mutatom meg, amit csinálok, akkor az (majdnem) olyan, mintha nem is csinálnék semmit.”</a:t>
            </a:r>
          </a:p>
          <a:p>
            <a:pPr marL="381000" indent="-381000" eaLnBrk="1" hangingPunct="1">
              <a:lnSpc>
                <a:spcPct val="80000"/>
              </a:lnSpc>
              <a:buNone/>
            </a:pPr>
            <a:endParaRPr lang="hu-HU" sz="4400" dirty="0" smtClean="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u-HU" dirty="0">
              <a:solidFill>
                <a:schemeClr val="tx2"/>
              </a:solidFill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0" y="0"/>
            <a:ext cx="9144000" cy="1540768"/>
          </a:xfrm>
        </p:spPr>
        <p:txBody>
          <a:bodyPr>
            <a:normAutofit/>
          </a:bodyPr>
          <a:lstStyle/>
          <a:p>
            <a:pPr>
              <a:buNone/>
            </a:pPr>
            <a:endParaRPr lang="hu-HU" dirty="0">
              <a:solidFill>
                <a:schemeClr val="tx2"/>
              </a:solidFill>
            </a:endParaRPr>
          </a:p>
        </p:txBody>
      </p:sp>
      <p:pic>
        <p:nvPicPr>
          <p:cNvPr id="1026" name="Picture 2" descr="C:\Users\kurathg\Desktop\image1310030665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188640"/>
            <a:ext cx="8790583" cy="5373215"/>
          </a:xfrm>
          <a:prstGeom prst="rect">
            <a:avLst/>
          </a:prstGeom>
          <a:noFill/>
        </p:spPr>
      </p:pic>
      <p:sp>
        <p:nvSpPr>
          <p:cNvPr id="7" name="Téglalap 6"/>
          <p:cNvSpPr/>
          <p:nvPr/>
        </p:nvSpPr>
        <p:spPr>
          <a:xfrm>
            <a:off x="179512" y="5661248"/>
            <a:ext cx="896448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u-HU" dirty="0" smtClean="0"/>
              <a:t>Forrás: http://www.innoteka.hu/cikk/fiatal_pr_es_marketing_iparag_a_disszeminacio.98.html</a:t>
            </a:r>
            <a:endParaRPr lang="hu-HU" dirty="0"/>
          </a:p>
        </p:txBody>
      </p:sp>
      <p:sp>
        <p:nvSpPr>
          <p:cNvPr id="8" name="Téglalap 7"/>
          <p:cNvSpPr/>
          <p:nvPr/>
        </p:nvSpPr>
        <p:spPr>
          <a:xfrm>
            <a:off x="755576" y="5980837"/>
            <a:ext cx="8388424" cy="16004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hu-HU" sz="5400" dirty="0" smtClean="0">
                <a:solidFill>
                  <a:schemeClr val="tx2"/>
                </a:solidFill>
              </a:rPr>
              <a:t>Köszönöm a figyelmet!</a:t>
            </a:r>
          </a:p>
          <a:p>
            <a:endParaRPr lang="hu-HU" sz="4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églalap 3"/>
          <p:cNvSpPr/>
          <p:nvPr/>
        </p:nvSpPr>
        <p:spPr>
          <a:xfrm>
            <a:off x="971600" y="2060848"/>
            <a:ext cx="7200800" cy="864096"/>
          </a:xfrm>
          <a:prstGeom prst="rect">
            <a:avLst/>
          </a:prstGeom>
          <a:ln>
            <a:solidFill>
              <a:schemeClr val="tx2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hu-HU" dirty="0">
              <a:solidFill>
                <a:schemeClr val="tx1"/>
              </a:solidFill>
            </a:endParaRPr>
          </a:p>
        </p:txBody>
      </p:sp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1143000"/>
          </a:xfrm>
        </p:spPr>
        <p:txBody>
          <a:bodyPr/>
          <a:lstStyle/>
          <a:p>
            <a:r>
              <a:rPr lang="hu-HU" dirty="0" smtClean="0">
                <a:solidFill>
                  <a:schemeClr val="tx2"/>
                </a:solidFill>
              </a:rPr>
              <a:t>Miért?</a:t>
            </a:r>
            <a:endParaRPr lang="hu-HU" dirty="0">
              <a:solidFill>
                <a:schemeClr val="tx2"/>
              </a:solidFill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400600"/>
          </a:xfrm>
        </p:spPr>
        <p:txBody>
          <a:bodyPr>
            <a:normAutofit fontScale="92500"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hu-HU" dirty="0" smtClean="0"/>
              <a:t>Kötelező - vállaltuk</a:t>
            </a:r>
          </a:p>
          <a:p>
            <a:pPr marL="514350" indent="-514350">
              <a:buFont typeface="+mj-lt"/>
              <a:buAutoNum type="arabicPeriod"/>
            </a:pPr>
            <a:endParaRPr lang="hu-HU" sz="2600" dirty="0" smtClean="0">
              <a:solidFill>
                <a:schemeClr val="tx2"/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lang="hu-HU" dirty="0" smtClean="0">
                <a:solidFill>
                  <a:schemeClr val="tx2"/>
                </a:solidFill>
              </a:rPr>
              <a:t>Lehetőség, hogy megmutassam magam, az eredményeim</a:t>
            </a:r>
          </a:p>
          <a:p>
            <a:pPr lvl="1"/>
            <a:r>
              <a:rPr lang="hu-HU" dirty="0" smtClean="0"/>
              <a:t>Információnyújtás a pályázatról, az intézményről, a képzésről</a:t>
            </a:r>
          </a:p>
          <a:p>
            <a:pPr lvl="1"/>
            <a:r>
              <a:rPr lang="hu-HU" dirty="0" smtClean="0"/>
              <a:t>Az intézményről kialakult kép fenntartása vagy javítása</a:t>
            </a:r>
          </a:p>
          <a:p>
            <a:pPr lvl="1"/>
            <a:r>
              <a:rPr lang="hu-HU" dirty="0" smtClean="0"/>
              <a:t>Vonzerő gyakorlása a leendő tanulókra, a felvételi és beiratkozási szándékok bátorítása</a:t>
            </a:r>
          </a:p>
          <a:p>
            <a:pPr lvl="1"/>
            <a:r>
              <a:rPr lang="hu-HU" dirty="0" smtClean="0"/>
              <a:t>A végzettek lojalitásának és támogatásának kialakítása</a:t>
            </a:r>
          </a:p>
          <a:p>
            <a:pPr lvl="1"/>
            <a:r>
              <a:rPr lang="hu-HU" dirty="0" smtClean="0"/>
              <a:t>Az intézményről szóló helytelen vagy tökéletlen információk korrigálása, stb.</a:t>
            </a:r>
          </a:p>
          <a:p>
            <a:endParaRPr lang="hu-H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églalap 4"/>
          <p:cNvSpPr/>
          <p:nvPr/>
        </p:nvSpPr>
        <p:spPr>
          <a:xfrm>
            <a:off x="899592" y="2348880"/>
            <a:ext cx="2736304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>
                <a:solidFill>
                  <a:schemeClr val="tx2"/>
                </a:solidFill>
              </a:rPr>
              <a:t>Ki csinálja?</a:t>
            </a:r>
            <a:endParaRPr lang="hu-HU" dirty="0">
              <a:solidFill>
                <a:schemeClr val="tx2"/>
              </a:solidFill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81128"/>
          </a:xfrm>
          <a:solidFill>
            <a:schemeClr val="bg1"/>
          </a:solidFill>
          <a:ln>
            <a:solidFill>
              <a:schemeClr val="bg1"/>
            </a:solidFill>
          </a:ln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hu-HU" dirty="0" smtClean="0"/>
              <a:t>Kommunikációs szakember, ügynökség</a:t>
            </a:r>
          </a:p>
          <a:p>
            <a:pPr marL="514350" indent="-514350">
              <a:buFont typeface="+mj-lt"/>
              <a:buAutoNum type="arabicPeriod"/>
            </a:pPr>
            <a:endParaRPr lang="hu-HU" dirty="0" smtClean="0"/>
          </a:p>
          <a:p>
            <a:pPr marL="514350" indent="-514350">
              <a:buFont typeface="+mj-lt"/>
              <a:buAutoNum type="arabicPeriod"/>
            </a:pPr>
            <a:r>
              <a:rPr lang="hu-HU" sz="4400" dirty="0" smtClean="0">
                <a:solidFill>
                  <a:schemeClr val="tx2"/>
                </a:solidFill>
              </a:rPr>
              <a:t>Bárki? </a:t>
            </a:r>
          </a:p>
          <a:p>
            <a:pPr marL="914400" lvl="1" indent="-287338">
              <a:tabLst>
                <a:tab pos="1160463" algn="l"/>
              </a:tabLst>
            </a:pPr>
            <a:r>
              <a:rPr lang="hu-HU" dirty="0" smtClean="0"/>
              <a:t>	</a:t>
            </a:r>
            <a:r>
              <a:rPr lang="hu-HU" sz="2400" dirty="0" smtClean="0"/>
              <a:t>Egyén – csapat</a:t>
            </a:r>
          </a:p>
          <a:p>
            <a:pPr marL="914400" lvl="1" indent="-287338">
              <a:tabLst>
                <a:tab pos="1160463" algn="l"/>
              </a:tabLst>
            </a:pPr>
            <a:r>
              <a:rPr lang="hu-HU" sz="2400" dirty="0" smtClean="0"/>
              <a:t>	Mi kell hozzá? Szakmai tudás, hozzáállás, érzék?</a:t>
            </a:r>
          </a:p>
          <a:p>
            <a:pPr lvl="1">
              <a:buNone/>
            </a:pPr>
            <a:endParaRPr lang="hu-HU" dirty="0" smtClean="0">
              <a:hlinkClick r:id="rId2"/>
            </a:endParaRPr>
          </a:p>
          <a:p>
            <a:pPr lvl="1">
              <a:buNone/>
            </a:pPr>
            <a:endParaRPr lang="hu-HU" dirty="0"/>
          </a:p>
        </p:txBody>
      </p:sp>
      <p:sp>
        <p:nvSpPr>
          <p:cNvPr id="4" name="Téglalap 3"/>
          <p:cNvSpPr/>
          <p:nvPr/>
        </p:nvSpPr>
        <p:spPr>
          <a:xfrm>
            <a:off x="4283968" y="4509120"/>
            <a:ext cx="402046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u-HU" sz="3200" b="1" cap="all" dirty="0" smtClean="0">
                <a:solidFill>
                  <a:schemeClr val="tx2"/>
                </a:solidFill>
              </a:rPr>
              <a:t>A kreatív inspiráció</a:t>
            </a:r>
            <a:endParaRPr lang="hu-HU" sz="3200" b="1" cap="al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>
                <a:solidFill>
                  <a:schemeClr val="tx2"/>
                </a:solidFill>
              </a:rPr>
              <a:t>Mit?</a:t>
            </a:r>
            <a:endParaRPr lang="hu-HU" dirty="0">
              <a:solidFill>
                <a:schemeClr val="tx2"/>
              </a:solidFill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95536" y="1600200"/>
            <a:ext cx="8568952" cy="4853136"/>
          </a:xfrm>
          <a:ln>
            <a:solidFill>
              <a:schemeClr val="bg2"/>
            </a:solidFill>
          </a:ln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hu-HU" sz="4400" dirty="0" smtClean="0">
                <a:solidFill>
                  <a:schemeClr val="tx2"/>
                </a:solidFill>
              </a:rPr>
              <a:t>Eredmények - statisztikai adatok</a:t>
            </a:r>
          </a:p>
          <a:p>
            <a:pPr lvl="1"/>
            <a:r>
              <a:rPr lang="hu-HU" dirty="0" smtClean="0"/>
              <a:t>Érv – ellenérv</a:t>
            </a:r>
          </a:p>
          <a:p>
            <a:endParaRPr lang="hu-HU" dirty="0" smtClean="0"/>
          </a:p>
          <a:p>
            <a:pPr marL="514350" indent="-514350">
              <a:buFont typeface="+mj-lt"/>
              <a:buAutoNum type="arabicPeriod" startAt="2"/>
            </a:pPr>
            <a:r>
              <a:rPr lang="hu-HU" sz="4400" dirty="0" smtClean="0">
                <a:solidFill>
                  <a:schemeClr val="tx2"/>
                </a:solidFill>
              </a:rPr>
              <a:t>Személyes történet </a:t>
            </a:r>
          </a:p>
          <a:p>
            <a:pPr lvl="1"/>
            <a:r>
              <a:rPr lang="hu-HU" dirty="0" smtClean="0"/>
              <a:t>Közelítés</a:t>
            </a:r>
          </a:p>
          <a:p>
            <a:pPr lvl="1"/>
            <a:r>
              <a:rPr lang="hu-HU" dirty="0" smtClean="0"/>
              <a:t>Sikertörténet – kudarctörténet (feloldás, tanulság)</a:t>
            </a:r>
          </a:p>
          <a:p>
            <a:pPr marL="742950" lvl="2" indent="-342900" algn="r">
              <a:buNone/>
            </a:pPr>
            <a:r>
              <a:rPr lang="hu-HU" dirty="0" smtClean="0"/>
              <a:t>	</a:t>
            </a:r>
            <a:r>
              <a:rPr lang="hu-HU" dirty="0" smtClean="0">
                <a:hlinkClick r:id="rId2"/>
              </a:rPr>
              <a:t>http://www.trendinspiracio.hu/kommunikacio/</a:t>
            </a:r>
            <a:endParaRPr lang="hu-HU" dirty="0" smtClean="0"/>
          </a:p>
          <a:p>
            <a:pPr marL="742950" lvl="2" indent="-342900">
              <a:buNone/>
            </a:pPr>
            <a:endParaRPr lang="hu-HU" dirty="0" smtClean="0"/>
          </a:p>
          <a:p>
            <a:pPr marL="742950" lvl="2" indent="-342900" algn="r">
              <a:buNone/>
            </a:pPr>
            <a:endParaRPr lang="hu-HU" dirty="0" smtClean="0">
              <a:hlinkClick r:id="rId2"/>
            </a:endParaRPr>
          </a:p>
          <a:p>
            <a:pPr marL="742950" lvl="2" indent="-342900">
              <a:buNone/>
            </a:pPr>
            <a:endParaRPr lang="hu-HU" dirty="0" smtClean="0"/>
          </a:p>
          <a:p>
            <a:endParaRPr lang="hu-HU" dirty="0" smtClean="0"/>
          </a:p>
          <a:p>
            <a:pPr lvl="1"/>
            <a:endParaRPr lang="hu-H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u-HU" dirty="0" smtClean="0">
                <a:solidFill>
                  <a:schemeClr val="tx2"/>
                </a:solidFill>
              </a:rPr>
              <a:t>Hogyan? </a:t>
            </a:r>
            <a:endParaRPr lang="hu-HU" dirty="0">
              <a:solidFill>
                <a:schemeClr val="tx2"/>
              </a:solidFill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251520" y="1600200"/>
            <a:ext cx="8435280" cy="4997152"/>
          </a:xfrm>
        </p:spPr>
        <p:txBody>
          <a:bodyPr>
            <a:normAutofit lnSpcReduction="10000"/>
          </a:bodyPr>
          <a:lstStyle/>
          <a:p>
            <a:pPr marL="933450" lvl="1" indent="-533400">
              <a:buFont typeface="Arial" pitchFamily="34" charset="0"/>
              <a:buChar char="•"/>
            </a:pPr>
            <a:r>
              <a:rPr lang="hu-HU" sz="3200" dirty="0" smtClean="0"/>
              <a:t>A </a:t>
            </a:r>
            <a:r>
              <a:rPr lang="hu-HU" sz="4400" dirty="0" smtClean="0">
                <a:solidFill>
                  <a:schemeClr val="tx2"/>
                </a:solidFill>
              </a:rPr>
              <a:t>cél</a:t>
            </a:r>
            <a:r>
              <a:rPr lang="hu-HU" sz="4400" dirty="0" smtClean="0"/>
              <a:t> </a:t>
            </a:r>
            <a:r>
              <a:rPr lang="hu-HU" sz="3200" dirty="0" smtClean="0"/>
              <a:t>az összhang, a harmónia, az egymásra épülés elérése, a pályázati és az intézményi célokat, specialitásokat figyelembe vevő kommunikáció</a:t>
            </a:r>
          </a:p>
          <a:p>
            <a:pPr marL="933450" lvl="1" indent="-533400">
              <a:buFont typeface="Arial" pitchFamily="34" charset="0"/>
              <a:buChar char="•"/>
            </a:pPr>
            <a:r>
              <a:rPr lang="hu-HU" sz="4400" dirty="0" smtClean="0">
                <a:solidFill>
                  <a:schemeClr val="tx2"/>
                </a:solidFill>
              </a:rPr>
              <a:t>Interakció</a:t>
            </a:r>
            <a:r>
              <a:rPr lang="hu-HU" sz="3200" dirty="0" smtClean="0">
                <a:solidFill>
                  <a:schemeClr val="tx2"/>
                </a:solidFill>
              </a:rPr>
              <a:t> </a:t>
            </a:r>
            <a:r>
              <a:rPr lang="hu-HU" sz="3200" dirty="0" smtClean="0"/>
              <a:t>– a partner közreműködése </a:t>
            </a:r>
          </a:p>
          <a:p>
            <a:pPr marL="933450" lvl="1" indent="-533400">
              <a:buFont typeface="Arial" pitchFamily="34" charset="0"/>
              <a:buChar char="•"/>
            </a:pPr>
            <a:r>
              <a:rPr lang="hu-HU" sz="3200" dirty="0" smtClean="0"/>
              <a:t>A megszólaló személy és a közvetítő média hitelessége</a:t>
            </a:r>
          </a:p>
          <a:p>
            <a:pPr marL="933450" lvl="1" indent="-533400" algn="r">
              <a:buNone/>
            </a:pPr>
            <a:endParaRPr lang="hu-HU" sz="3200" dirty="0" smtClean="0">
              <a:solidFill>
                <a:schemeClr val="tx2"/>
              </a:solidFill>
            </a:endParaRPr>
          </a:p>
          <a:p>
            <a:pPr marL="933450" lvl="1" indent="-533400" algn="r">
              <a:buNone/>
            </a:pPr>
            <a:r>
              <a:rPr lang="hu-HU" sz="3200" b="1" cap="all" dirty="0" smtClean="0">
                <a:solidFill>
                  <a:schemeClr val="tx2"/>
                </a:solidFill>
              </a:rPr>
              <a:t>Tervezés</a:t>
            </a:r>
            <a:endParaRPr lang="hu-HU" sz="3200" b="1" cap="all" dirty="0" smtClean="0"/>
          </a:p>
          <a:p>
            <a:endParaRPr lang="hu-H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467544" y="188640"/>
            <a:ext cx="8229600" cy="1143000"/>
          </a:xfrm>
        </p:spPr>
        <p:txBody>
          <a:bodyPr>
            <a:normAutofit/>
          </a:bodyPr>
          <a:lstStyle/>
          <a:p>
            <a:pPr eaLnBrk="1" hangingPunct="1"/>
            <a:r>
              <a:rPr lang="hu-HU" dirty="0" smtClean="0">
                <a:solidFill>
                  <a:schemeClr val="tx2"/>
                </a:solidFill>
                <a:latin typeface="+mn-lt"/>
              </a:rPr>
              <a:t>Kommunikációs terv szakaszok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507413" cy="4924425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endParaRPr lang="hu-HU" sz="2400" dirty="0" smtClean="0"/>
          </a:p>
          <a:p>
            <a:pPr marL="914400" lvl="1" indent="-457200" eaLnBrk="1" hangingPunct="1">
              <a:defRPr/>
            </a:pPr>
            <a:endParaRPr lang="hu-HU" sz="2000" dirty="0" smtClean="0"/>
          </a:p>
          <a:p>
            <a:pPr marL="533400" indent="-533400" eaLnBrk="1" hangingPunct="1">
              <a:buFont typeface="Wingdings" pitchFamily="2" charset="2"/>
              <a:buNone/>
              <a:defRPr/>
            </a:pPr>
            <a:endParaRPr lang="hu-HU" sz="2400" dirty="0" smtClean="0"/>
          </a:p>
        </p:txBody>
      </p:sp>
      <p:graphicFrame>
        <p:nvGraphicFramePr>
          <p:cNvPr id="14387" name="Group 51"/>
          <p:cNvGraphicFramePr>
            <a:graphicFrameLocks noGrp="1"/>
          </p:cNvGraphicFramePr>
          <p:nvPr/>
        </p:nvGraphicFramePr>
        <p:xfrm>
          <a:off x="611560" y="1268760"/>
          <a:ext cx="8175625" cy="5294207"/>
        </p:xfrm>
        <a:graphic>
          <a:graphicData uri="http://schemas.openxmlformats.org/drawingml/2006/table">
            <a:tbl>
              <a:tblPr/>
              <a:tblGrid>
                <a:gridCol w="3168352"/>
                <a:gridCol w="5007273"/>
              </a:tblGrid>
              <a:tr h="31407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Szakaszok</a:t>
                      </a:r>
                      <a:endParaRPr kumimoji="0" lang="hu-H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79388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Rövid leírás</a:t>
                      </a:r>
                      <a:endParaRPr kumimoji="0" lang="hu-H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04805">
                <a:tc>
                  <a:txBody>
                    <a:bodyPr/>
                    <a:lstStyle/>
                    <a:p>
                      <a:pPr marL="457200" marR="0" lvl="0" indent="-4572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 typeface="+mj-lt"/>
                        <a:buAutoNum type="arabicPeriod"/>
                        <a:tabLst>
                          <a:tab pos="457200" algn="l"/>
                        </a:tabLst>
                      </a:pPr>
                      <a:r>
                        <a:rPr kumimoji="0" lang="hu-HU" sz="1800" b="1" i="0" u="none" strike="noStrike" cap="all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Cél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79388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A terv céljainak összefoglaló bemutatatása, konkrét kommunikációs célok összefoglaló bemutatása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04805">
                <a:tc>
                  <a:txBody>
                    <a:bodyPr/>
                    <a:lstStyle/>
                    <a:p>
                      <a:pPr marL="457200" marR="0" lvl="0" indent="-4572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 typeface="+mj-lt"/>
                        <a:buAutoNum type="arabicPeriod" startAt="2"/>
                        <a:tabLst>
                          <a:tab pos="457200" algn="l"/>
                        </a:tabLst>
                      </a:pPr>
                      <a:r>
                        <a:rPr kumimoji="0" lang="hu-HU" sz="1800" b="1" i="0" u="none" strike="noStrike" cap="all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Célközönség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7780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A célközönség meghatározása, főbb jellemzők, információs igények definiálása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24590">
                <a:tc>
                  <a:txBody>
                    <a:bodyPr/>
                    <a:lstStyle/>
                    <a:p>
                      <a:pPr marL="457200" marR="0" lvl="0" indent="-4572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 typeface="+mj-lt"/>
                        <a:buAutoNum type="arabicPeriod" startAt="3"/>
                        <a:tabLst>
                          <a:tab pos="457200" algn="l"/>
                        </a:tabLst>
                      </a:pPr>
                      <a:r>
                        <a:rPr kumimoji="0" lang="hu-HU" sz="1800" b="1" i="0" u="none" strike="noStrike" cap="all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Arculati standardok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79388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Intézményi, pályázati alapstandardok, kötelező elemek, stílus meghatározása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04805">
                <a:tc>
                  <a:txBody>
                    <a:bodyPr/>
                    <a:lstStyle/>
                    <a:p>
                      <a:pPr marL="457200" marR="0" lvl="0" indent="-4572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 typeface="+mj-lt"/>
                        <a:buAutoNum type="arabicPeriod" startAt="4"/>
                        <a:tabLst>
                          <a:tab pos="457200" algn="l"/>
                        </a:tabLst>
                      </a:pPr>
                      <a:r>
                        <a:rPr kumimoji="0" lang="hu-HU" sz="1800" b="1" i="0" u="none" strike="noStrike" cap="all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Üzenet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79388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A célokkal összhangban a pályázati eredmények alapján a konkrét üzenet megfogalmazása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04805">
                <a:tc>
                  <a:txBody>
                    <a:bodyPr/>
                    <a:lstStyle/>
                    <a:p>
                      <a:pPr marL="457200" marR="0" lvl="0" indent="-4572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 typeface="+mj-lt"/>
                        <a:buAutoNum type="arabicPeriod" startAt="5"/>
                        <a:tabLst>
                          <a:tab pos="457200" algn="l"/>
                        </a:tabLst>
                      </a:pPr>
                      <a:r>
                        <a:rPr kumimoji="0" lang="hu-HU" sz="1800" b="1" i="0" u="none" strike="noStrike" cap="all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Médiamix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79388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Főbb kommunikációs csatornák, belső és külső eszközök meghatározása, rövid leírása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04805">
                <a:tc>
                  <a:txBody>
                    <a:bodyPr/>
                    <a:lstStyle/>
                    <a:p>
                      <a:pPr marL="457200" marR="0" lvl="0" indent="-4572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 typeface="+mj-lt"/>
                        <a:buAutoNum type="arabicPeriod" startAt="6"/>
                        <a:tabLst>
                          <a:tab pos="457200" algn="l"/>
                        </a:tabLst>
                      </a:pPr>
                      <a:r>
                        <a:rPr kumimoji="0" lang="hu-HU" sz="1800" b="1" i="0" u="none" strike="noStrike" kern="1200" cap="all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+mn-lt"/>
                          <a:ea typeface="+mn-ea"/>
                          <a:cs typeface="Times New Roman" pitchFamily="18" charset="0"/>
                        </a:rPr>
                        <a:t>Feladatterv, időterv,   költségterv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79388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Részletes feladatleírás, időzítés, költségvetés készítése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04805">
                <a:tc>
                  <a:txBody>
                    <a:bodyPr/>
                    <a:lstStyle/>
                    <a:p>
                      <a:pPr marL="457200" marR="0" lvl="0" indent="-4572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 typeface="+mj-lt"/>
                        <a:buAutoNum type="arabicPeriod" startAt="7"/>
                        <a:tabLst>
                          <a:tab pos="457200" algn="l"/>
                        </a:tabLst>
                      </a:pPr>
                      <a:r>
                        <a:rPr kumimoji="0" lang="hu-HU" sz="1800" b="1" i="0" u="none" strike="noStrike" cap="all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Hatékonyságmérés, visszacsatolás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79388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A kommunikáció hatékonyság mérésére szolgáló módszerek, mutatók leírása, időzítése (kommunikáció előtt, alatt, után)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>
                <a:solidFill>
                  <a:schemeClr val="tx2"/>
                </a:solidFill>
              </a:rPr>
              <a:t>A tervezés kiemelt területei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435280" cy="4525963"/>
          </a:xfrm>
        </p:spPr>
        <p:txBody>
          <a:bodyPr>
            <a:normAutofit/>
          </a:bodyPr>
          <a:lstStyle/>
          <a:p>
            <a:pPr marL="533400" indent="-533400">
              <a:buFont typeface="Wingdings" pitchFamily="2" charset="2"/>
              <a:buAutoNum type="arabicPeriod"/>
            </a:pPr>
            <a:r>
              <a:rPr lang="hu-HU" sz="4400" dirty="0" smtClean="0">
                <a:solidFill>
                  <a:schemeClr val="tx2"/>
                </a:solidFill>
              </a:rPr>
              <a:t>Kinek?</a:t>
            </a:r>
            <a:r>
              <a:rPr lang="hu-HU" sz="3600" dirty="0" smtClean="0">
                <a:solidFill>
                  <a:schemeClr val="tx2"/>
                </a:solidFill>
              </a:rPr>
              <a:t> </a:t>
            </a:r>
            <a:r>
              <a:rPr lang="hu-HU" dirty="0" smtClean="0"/>
              <a:t>Érdekeltek körének meghatározása, célcsoportok kijelölése, jellemzése</a:t>
            </a:r>
          </a:p>
          <a:p>
            <a:pPr marL="533400" indent="-533400">
              <a:buFont typeface="Wingdings" pitchFamily="2" charset="2"/>
              <a:buAutoNum type="arabicPeriod"/>
            </a:pPr>
            <a:endParaRPr lang="hu-HU" dirty="0" smtClean="0">
              <a:solidFill>
                <a:schemeClr val="tx2"/>
              </a:solidFill>
            </a:endParaRPr>
          </a:p>
          <a:p>
            <a:pPr marL="533400" indent="-533400">
              <a:buFont typeface="Wingdings" pitchFamily="2" charset="2"/>
              <a:buAutoNum type="arabicPeriod"/>
            </a:pPr>
            <a:r>
              <a:rPr lang="hu-HU" sz="4400" dirty="0" smtClean="0">
                <a:solidFill>
                  <a:schemeClr val="tx2"/>
                </a:solidFill>
              </a:rPr>
              <a:t>Milyen módon, milyen eszközzel? </a:t>
            </a:r>
          </a:p>
          <a:p>
            <a:pPr marL="533400" indent="-533400">
              <a:spcBef>
                <a:spcPts val="0"/>
              </a:spcBef>
              <a:buNone/>
            </a:pPr>
            <a:r>
              <a:rPr lang="hu-HU" sz="4400" dirty="0" smtClean="0">
                <a:solidFill>
                  <a:schemeClr val="tx2"/>
                </a:solidFill>
              </a:rPr>
              <a:t>	</a:t>
            </a:r>
            <a:r>
              <a:rPr lang="hu-HU" dirty="0" smtClean="0"/>
              <a:t>Kommunikációs csatornák, eszközök kijelölése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681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 smtClean="0">
                <a:solidFill>
                  <a:schemeClr val="tx2"/>
                </a:solidFill>
              </a:rPr>
              <a:t>Egy </a:t>
            </a:r>
            <a:r>
              <a:rPr lang="hu-HU" dirty="0">
                <a:solidFill>
                  <a:schemeClr val="tx2"/>
                </a:solidFill>
              </a:rPr>
              <a:t>intézmény kommunikációs mezője</a:t>
            </a:r>
          </a:p>
        </p:txBody>
      </p:sp>
      <p:sp>
        <p:nvSpPr>
          <p:cNvPr id="546820" name="Text Box 4"/>
          <p:cNvSpPr txBox="1">
            <a:spLocks noChangeArrowheads="1"/>
          </p:cNvSpPr>
          <p:nvPr/>
        </p:nvSpPr>
        <p:spPr bwMode="auto">
          <a:xfrm>
            <a:off x="3563888" y="3356992"/>
            <a:ext cx="2295525" cy="369332"/>
          </a:xfrm>
          <a:prstGeom prst="rect">
            <a:avLst/>
          </a:prstGeom>
          <a:solidFill>
            <a:srgbClr val="FFFFCC"/>
          </a:solidFill>
          <a:ln w="9525">
            <a:solidFill>
              <a:srgbClr val="FFCC00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hu-HU" dirty="0" smtClean="0"/>
              <a:t>Intézmény</a:t>
            </a:r>
            <a:endParaRPr lang="hu-HU" dirty="0"/>
          </a:p>
        </p:txBody>
      </p:sp>
      <p:sp>
        <p:nvSpPr>
          <p:cNvPr id="546821" name="Text Box 5"/>
          <p:cNvSpPr txBox="1">
            <a:spLocks noChangeArrowheads="1"/>
          </p:cNvSpPr>
          <p:nvPr/>
        </p:nvSpPr>
        <p:spPr bwMode="auto">
          <a:xfrm>
            <a:off x="2051720" y="2132856"/>
            <a:ext cx="2266950" cy="3693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hu-HU" dirty="0" smtClean="0"/>
              <a:t>Diákok, hallgatók</a:t>
            </a:r>
            <a:endParaRPr lang="hu-HU" dirty="0"/>
          </a:p>
        </p:txBody>
      </p:sp>
      <p:sp>
        <p:nvSpPr>
          <p:cNvPr id="546822" name="Text Box 6"/>
          <p:cNvSpPr txBox="1">
            <a:spLocks noChangeArrowheads="1"/>
          </p:cNvSpPr>
          <p:nvPr/>
        </p:nvSpPr>
        <p:spPr bwMode="auto">
          <a:xfrm>
            <a:off x="1115616" y="4725144"/>
            <a:ext cx="2266950" cy="3693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hu-HU" dirty="0" smtClean="0"/>
              <a:t>Jelentkezők </a:t>
            </a:r>
            <a:endParaRPr lang="hu-HU" dirty="0"/>
          </a:p>
        </p:txBody>
      </p:sp>
      <p:sp>
        <p:nvSpPr>
          <p:cNvPr id="546823" name="Text Box 7"/>
          <p:cNvSpPr txBox="1">
            <a:spLocks noChangeArrowheads="1"/>
          </p:cNvSpPr>
          <p:nvPr/>
        </p:nvSpPr>
        <p:spPr bwMode="auto">
          <a:xfrm>
            <a:off x="6300192" y="4293096"/>
            <a:ext cx="2266950" cy="3693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hu-HU" dirty="0"/>
              <a:t>Munkaadók</a:t>
            </a:r>
          </a:p>
        </p:txBody>
      </p:sp>
      <p:sp>
        <p:nvSpPr>
          <p:cNvPr id="546824" name="Text Box 8"/>
          <p:cNvSpPr txBox="1">
            <a:spLocks noChangeArrowheads="1"/>
          </p:cNvSpPr>
          <p:nvPr/>
        </p:nvSpPr>
        <p:spPr bwMode="auto">
          <a:xfrm>
            <a:off x="5148064" y="1988840"/>
            <a:ext cx="2266950" cy="64633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hu-HU" dirty="0" smtClean="0"/>
              <a:t>Kormányzat, irányító hatóságok</a:t>
            </a:r>
            <a:endParaRPr lang="hu-HU" dirty="0"/>
          </a:p>
        </p:txBody>
      </p:sp>
      <p:sp>
        <p:nvSpPr>
          <p:cNvPr id="546825" name="Text Box 9"/>
          <p:cNvSpPr txBox="1">
            <a:spLocks noChangeArrowheads="1"/>
          </p:cNvSpPr>
          <p:nvPr/>
        </p:nvSpPr>
        <p:spPr bwMode="auto">
          <a:xfrm>
            <a:off x="3387725" y="5368925"/>
            <a:ext cx="2266950" cy="3693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hu-HU" dirty="0" smtClean="0"/>
              <a:t>Tanárok, munkatársak</a:t>
            </a:r>
            <a:endParaRPr lang="hu-HU" dirty="0"/>
          </a:p>
        </p:txBody>
      </p:sp>
      <p:sp>
        <p:nvSpPr>
          <p:cNvPr id="546827" name="Text Box 11"/>
          <p:cNvSpPr txBox="1">
            <a:spLocks noChangeArrowheads="1"/>
          </p:cNvSpPr>
          <p:nvPr/>
        </p:nvSpPr>
        <p:spPr bwMode="auto">
          <a:xfrm>
            <a:off x="827584" y="3933056"/>
            <a:ext cx="2266950" cy="3693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hu-HU" dirty="0" smtClean="0"/>
              <a:t>Sajtóképviselők</a:t>
            </a:r>
            <a:endParaRPr lang="hu-HU" dirty="0"/>
          </a:p>
        </p:txBody>
      </p:sp>
      <p:sp>
        <p:nvSpPr>
          <p:cNvPr id="546828" name="Text Box 12"/>
          <p:cNvSpPr txBox="1">
            <a:spLocks noChangeArrowheads="1"/>
          </p:cNvSpPr>
          <p:nvPr/>
        </p:nvSpPr>
        <p:spPr bwMode="auto">
          <a:xfrm>
            <a:off x="6228184" y="3356992"/>
            <a:ext cx="2476500" cy="3693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hu-HU" dirty="0" smtClean="0"/>
              <a:t>Közvélemény</a:t>
            </a:r>
            <a:endParaRPr lang="hu-HU" dirty="0"/>
          </a:p>
        </p:txBody>
      </p:sp>
      <p:sp>
        <p:nvSpPr>
          <p:cNvPr id="546830" name="Line 14"/>
          <p:cNvSpPr>
            <a:spLocks noChangeShapeType="1"/>
          </p:cNvSpPr>
          <p:nvPr/>
        </p:nvSpPr>
        <p:spPr bwMode="auto">
          <a:xfrm flipH="1" flipV="1">
            <a:off x="3779912" y="2636911"/>
            <a:ext cx="325760" cy="496441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hu-HU"/>
          </a:p>
        </p:txBody>
      </p:sp>
      <p:sp>
        <p:nvSpPr>
          <p:cNvPr id="546831" name="Line 15"/>
          <p:cNvSpPr>
            <a:spLocks noChangeShapeType="1"/>
          </p:cNvSpPr>
          <p:nvPr/>
        </p:nvSpPr>
        <p:spPr bwMode="auto">
          <a:xfrm flipV="1">
            <a:off x="5229225" y="2762250"/>
            <a:ext cx="8001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hu-HU"/>
          </a:p>
        </p:txBody>
      </p:sp>
      <p:sp>
        <p:nvSpPr>
          <p:cNvPr id="546832" name="Line 16"/>
          <p:cNvSpPr>
            <a:spLocks noChangeShapeType="1"/>
          </p:cNvSpPr>
          <p:nvPr/>
        </p:nvSpPr>
        <p:spPr bwMode="auto">
          <a:xfrm>
            <a:off x="5868144" y="3573016"/>
            <a:ext cx="2762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hu-HU"/>
          </a:p>
        </p:txBody>
      </p:sp>
      <p:sp>
        <p:nvSpPr>
          <p:cNvPr id="546833" name="Line 17"/>
          <p:cNvSpPr>
            <a:spLocks noChangeShapeType="1"/>
          </p:cNvSpPr>
          <p:nvPr/>
        </p:nvSpPr>
        <p:spPr bwMode="auto">
          <a:xfrm flipH="1">
            <a:off x="4524375" y="4162425"/>
            <a:ext cx="200025" cy="11525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hu-HU"/>
          </a:p>
        </p:txBody>
      </p:sp>
      <p:sp>
        <p:nvSpPr>
          <p:cNvPr id="546834" name="Line 18"/>
          <p:cNvSpPr>
            <a:spLocks noChangeShapeType="1"/>
          </p:cNvSpPr>
          <p:nvPr/>
        </p:nvSpPr>
        <p:spPr bwMode="auto">
          <a:xfrm>
            <a:off x="5295900" y="4171950"/>
            <a:ext cx="676275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hu-HU"/>
          </a:p>
        </p:txBody>
      </p:sp>
      <p:sp>
        <p:nvSpPr>
          <p:cNvPr id="546835" name="Line 19"/>
          <p:cNvSpPr>
            <a:spLocks noChangeShapeType="1"/>
          </p:cNvSpPr>
          <p:nvPr/>
        </p:nvSpPr>
        <p:spPr bwMode="auto">
          <a:xfrm flipH="1">
            <a:off x="3635896" y="4181475"/>
            <a:ext cx="288404" cy="39965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hu-HU"/>
          </a:p>
        </p:txBody>
      </p:sp>
      <p:sp>
        <p:nvSpPr>
          <p:cNvPr id="546836" name="Line 20"/>
          <p:cNvSpPr>
            <a:spLocks noChangeShapeType="1"/>
          </p:cNvSpPr>
          <p:nvPr/>
        </p:nvSpPr>
        <p:spPr bwMode="auto">
          <a:xfrm flipH="1">
            <a:off x="3131840" y="3645024"/>
            <a:ext cx="360040" cy="28803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hu-HU"/>
          </a:p>
        </p:txBody>
      </p:sp>
      <p:sp>
        <p:nvSpPr>
          <p:cNvPr id="19" name="Line 18"/>
          <p:cNvSpPr>
            <a:spLocks noGrp="1" noChangeShapeType="1"/>
          </p:cNvSpPr>
          <p:nvPr>
            <p:ph idx="1"/>
          </p:nvPr>
        </p:nvSpPr>
        <p:spPr bwMode="auto">
          <a:xfrm>
            <a:off x="5004048" y="4149081"/>
            <a:ext cx="1224136" cy="10081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normAutofit fontScale="25000" lnSpcReduction="20000"/>
          </a:bodyPr>
          <a:lstStyle/>
          <a:p>
            <a:endParaRPr lang="hu-HU"/>
          </a:p>
        </p:txBody>
      </p:sp>
      <p:sp>
        <p:nvSpPr>
          <p:cNvPr id="20" name="Text Box 7"/>
          <p:cNvSpPr txBox="1">
            <a:spLocks noChangeArrowheads="1"/>
          </p:cNvSpPr>
          <p:nvPr/>
        </p:nvSpPr>
        <p:spPr bwMode="auto">
          <a:xfrm>
            <a:off x="6300192" y="5301208"/>
            <a:ext cx="2266950" cy="3693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hu-HU" dirty="0" smtClean="0"/>
              <a:t>Oktatási intézmények</a:t>
            </a:r>
            <a:endParaRPr lang="hu-HU" dirty="0"/>
          </a:p>
        </p:txBody>
      </p:sp>
      <p:sp>
        <p:nvSpPr>
          <p:cNvPr id="21" name="Text Box 5"/>
          <p:cNvSpPr txBox="1">
            <a:spLocks noChangeArrowheads="1"/>
          </p:cNvSpPr>
          <p:nvPr/>
        </p:nvSpPr>
        <p:spPr bwMode="auto">
          <a:xfrm>
            <a:off x="611560" y="2996952"/>
            <a:ext cx="2266950" cy="3693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hu-HU" dirty="0" smtClean="0"/>
              <a:t>Szülők</a:t>
            </a:r>
            <a:endParaRPr lang="hu-HU" dirty="0"/>
          </a:p>
        </p:txBody>
      </p:sp>
      <p:sp>
        <p:nvSpPr>
          <p:cNvPr id="22" name="Line 14"/>
          <p:cNvSpPr>
            <a:spLocks noChangeShapeType="1"/>
          </p:cNvSpPr>
          <p:nvPr/>
        </p:nvSpPr>
        <p:spPr bwMode="auto">
          <a:xfrm flipH="1" flipV="1">
            <a:off x="2987824" y="3140967"/>
            <a:ext cx="469776" cy="28041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hu-HU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1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533440" y="-891480"/>
            <a:ext cx="12457384" cy="7531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églalap 3"/>
          <p:cNvSpPr/>
          <p:nvPr/>
        </p:nvSpPr>
        <p:spPr>
          <a:xfrm>
            <a:off x="5537692" y="404664"/>
            <a:ext cx="3606308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u-HU" sz="2400" dirty="0" smtClean="0">
                <a:hlinkClick r:id="rId3"/>
              </a:rPr>
              <a:t>http://www.zgeneracio.hu/</a:t>
            </a:r>
            <a:endParaRPr lang="hu-HU" sz="2400" dirty="0" smtClean="0"/>
          </a:p>
          <a:p>
            <a:endParaRPr lang="hu-H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653</TotalTime>
  <Words>499</Words>
  <Application>Microsoft Office PowerPoint</Application>
  <PresentationFormat>Diavetítés a képernyőre (4:3 oldalarány)</PresentationFormat>
  <Paragraphs>111</Paragraphs>
  <Slides>12</Slides>
  <Notes>0</Notes>
  <HiddenSlides>0</HiddenSlides>
  <MMClips>0</MMClips>
  <ScaleCrop>false</ScaleCrop>
  <HeadingPairs>
    <vt:vector size="4" baseType="variant">
      <vt:variant>
        <vt:lpstr>Téma</vt:lpstr>
      </vt:variant>
      <vt:variant>
        <vt:i4>1</vt:i4>
      </vt:variant>
      <vt:variant>
        <vt:lpstr>Diacímek</vt:lpstr>
      </vt:variant>
      <vt:variant>
        <vt:i4>12</vt:i4>
      </vt:variant>
    </vt:vector>
  </HeadingPairs>
  <TitlesOfParts>
    <vt:vector size="13" baseType="lpstr">
      <vt:lpstr>Office-téma</vt:lpstr>
      <vt:lpstr>Miért fontos, hogy lássanak engem? Hogyan mutassam meg magam?</vt:lpstr>
      <vt:lpstr>Miért?</vt:lpstr>
      <vt:lpstr>Ki csinálja?</vt:lpstr>
      <vt:lpstr>Mit?</vt:lpstr>
      <vt:lpstr>Hogyan? </vt:lpstr>
      <vt:lpstr>Kommunikációs terv szakaszok</vt:lpstr>
      <vt:lpstr>A tervezés kiemelt területei</vt:lpstr>
      <vt:lpstr>Egy intézmény kommunikációs mezője</vt:lpstr>
      <vt:lpstr>9. dia</vt:lpstr>
      <vt:lpstr>10. dia</vt:lpstr>
      <vt:lpstr>Az eredmények hasznosítása</vt:lpstr>
      <vt:lpstr>12. dia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dia</dc:title>
  <dc:creator>kurathg</dc:creator>
  <cp:lastModifiedBy>kurathg</cp:lastModifiedBy>
  <cp:revision>29</cp:revision>
  <dcterms:created xsi:type="dcterms:W3CDTF">2014-08-31T18:35:24Z</dcterms:created>
  <dcterms:modified xsi:type="dcterms:W3CDTF">2014-09-09T11:54:04Z</dcterms:modified>
</cp:coreProperties>
</file>